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</p:sldMasterIdLst>
  <p:notesMasterIdLst>
    <p:notesMasterId r:id="rId23"/>
  </p:notesMasterIdLst>
  <p:handoutMasterIdLst>
    <p:handoutMasterId r:id="rId24"/>
  </p:handoutMasterIdLst>
  <p:sldIdLst>
    <p:sldId id="256" r:id="rId5"/>
    <p:sldId id="320" r:id="rId6"/>
    <p:sldId id="331" r:id="rId7"/>
    <p:sldId id="305" r:id="rId8"/>
    <p:sldId id="365" r:id="rId9"/>
    <p:sldId id="342" r:id="rId10"/>
    <p:sldId id="329" r:id="rId11"/>
    <p:sldId id="309" r:id="rId12"/>
    <p:sldId id="303" r:id="rId13"/>
    <p:sldId id="358" r:id="rId14"/>
    <p:sldId id="348" r:id="rId15"/>
    <p:sldId id="345" r:id="rId16"/>
    <p:sldId id="385" r:id="rId17"/>
    <p:sldId id="346" r:id="rId18"/>
    <p:sldId id="380" r:id="rId19"/>
    <p:sldId id="362" r:id="rId20"/>
    <p:sldId id="387" r:id="rId21"/>
    <p:sldId id="366" r:id="rId22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FFFFF"/>
    <a:srgbClr val="F9B277"/>
    <a:srgbClr val="3F7958"/>
    <a:srgbClr val="55A176"/>
    <a:srgbClr val="55A276"/>
    <a:srgbClr val="75DBFF"/>
    <a:srgbClr val="94C6A9"/>
    <a:srgbClr val="F68121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93341" autoAdjust="0"/>
  </p:normalViewPr>
  <p:slideViewPr>
    <p:cSldViewPr snapToGrid="0">
      <p:cViewPr varScale="1">
        <p:scale>
          <a:sx n="103" d="100"/>
          <a:sy n="103" d="100"/>
        </p:scale>
        <p:origin x="114" y="108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-13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99"/>
    </p:cViewPr>
  </p:sorterViewPr>
  <p:notesViewPr>
    <p:cSldViewPr snapToGrid="0">
      <p:cViewPr>
        <p:scale>
          <a:sx n="90" d="100"/>
          <a:sy n="90" d="100"/>
        </p:scale>
        <p:origin x="371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C217491-84FD-DF29-03FF-EFE2FEEBAE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6B0CF76-0CEA-342D-E7AE-782B21A21F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51D2D-859F-46B1-941A-29D5856DE731}" type="datetimeFigureOut">
              <a:rPr lang="it-IT" smtClean="0"/>
              <a:t>22/11/2024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E597A2A-D7A7-4CB6-43D7-D773C076FC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E191381-B561-D216-B46D-65D04B9D0C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D217C-C9E9-4493-AA13-6CF28D95AB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2723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5FB4E-1785-4F8D-BED0-3F41E09F338C}" type="datetimeFigureOut">
              <a:rPr lang="it-IT" smtClean="0"/>
              <a:t>22/11/2024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BC48F-2897-4A7D-AC16-836799649A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65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6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BC48F-2897-4A7D-AC16-836799649A8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86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777193"/>
            <a:ext cx="5438140" cy="4518271"/>
          </a:xfrm>
        </p:spPr>
        <p:txBody>
          <a:bodyPr/>
          <a:lstStyle/>
          <a:p>
            <a:r>
              <a:rPr lang="it-IT" sz="1100" dirty="0">
                <a:latin typeface="+mn-lt"/>
              </a:rPr>
              <a:t>La nuova 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</a:rPr>
              <a:t>identità associativa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it-IT" sz="1100" dirty="0">
                <a:latin typeface="+mn-lt"/>
              </a:rPr>
              <a:t> è un fatto molto concreto e rappresenta, sul piano politico, organizzativo e relazionale, una </a:t>
            </a:r>
            <a:r>
              <a:rPr lang="it-IT" sz="1100" b="1" dirty="0">
                <a:latin typeface="+mn-lt"/>
              </a:rPr>
              <a:t>grande sfid</a:t>
            </a:r>
            <a:r>
              <a:rPr lang="it-IT" sz="1100" dirty="0">
                <a:latin typeface="+mn-lt"/>
              </a:rPr>
              <a:t>a…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</a:rPr>
              <a:t>Siamo passati tutti da una dimensione 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</a:rPr>
              <a:t>provinciale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 una dimensione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sovra provinciale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”, in altri termini organizziamo le imprese industriali e dei servizi che operano in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area vasta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cs typeface="Arial" panose="020B0604020202020204" pitchFamily="34" charset="0"/>
              </a:rPr>
              <a:t>Siamo passati da una sola sede a una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rete di sedi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dando vita in tal modo a un’organizzazione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diffusa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e organizzata, appunto, come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rete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che connette tra loro quattro diversi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nodi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cs typeface="Arial" panose="020B0604020202020204" pitchFamily="34" charset="0"/>
              </a:rPr>
              <a:t>Siamo passati da una sostanziale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omogeneità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a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pluralità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costituita non solo da settori nuovi e diversi, ma anche da 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tradizioni, modi di pensare, abitudini e consuetudini associative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diversi. 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Siamo passati da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servizi standard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”, ovvero elaborati negli anni da ciascuna organizzazione, a quella che potremo definire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personalizzazione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dei servizi aumentati in numero e qualità.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cs typeface="Arial" panose="020B0604020202020204" pitchFamily="34" charset="0"/>
              </a:rPr>
              <a:t>Per l’insieme delle cose appena richiamate siamo una organizzazione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completamente nuova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che è chiamata nel corso del tempo a definire la sua migliore funzionalità mettendo in campo (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nuovo DG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) inedite soluzioni.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Allo stesso modo, la 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Governance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– oggi statutariamente definita dagli accordi pattuiti – dovrà trovare nel tempo 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nuove formulazioni 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capaci sia di valorizzare le fortissime e irrinunciabili 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identità territoriali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sia di costruire la nuova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coscienza collettiva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che una Associazione grande e rappresentativa come CVE richiede. 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  <a:p>
            <a:r>
              <a:rPr lang="it-IT" sz="1100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Raccordo con la slide successiva…</a:t>
            </a:r>
          </a:p>
          <a:p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… Comprendere la nostra nuova identità è un passaggio indispensabile per interpretare il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nuovo ruolo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cui siamo chiamati…</a:t>
            </a:r>
          </a:p>
          <a:p>
            <a:pPr marL="228600" indent="-228600">
              <a:buFont typeface="+mj-lt"/>
              <a:buAutoNum type="arabicPeriod"/>
            </a:pPr>
            <a:endParaRPr lang="it-IT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BC48F-2897-4A7D-AC16-836799649A8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133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777193"/>
            <a:ext cx="5438140" cy="4518271"/>
          </a:xfrm>
        </p:spPr>
        <p:txBody>
          <a:bodyPr/>
          <a:lstStyle/>
          <a:p>
            <a:r>
              <a:rPr lang="it-IT" sz="1100" dirty="0">
                <a:latin typeface="+mn-lt"/>
              </a:rPr>
              <a:t>La nuova 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</a:rPr>
              <a:t>identità associativa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it-IT" sz="1100" dirty="0">
                <a:latin typeface="+mn-lt"/>
              </a:rPr>
              <a:t> è un fatto molto concreto e rappresenta, sul piano politico, organizzativo e relazionale, una </a:t>
            </a:r>
            <a:r>
              <a:rPr lang="it-IT" sz="1100" b="1" dirty="0">
                <a:latin typeface="+mn-lt"/>
              </a:rPr>
              <a:t>grande sfid</a:t>
            </a:r>
            <a:r>
              <a:rPr lang="it-IT" sz="1100" dirty="0">
                <a:latin typeface="+mn-lt"/>
              </a:rPr>
              <a:t>a…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</a:rPr>
              <a:t>Siamo passati tutti da una dimensione 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</a:rPr>
              <a:t>provinciale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 una dimensione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sovra provinciale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”, in altri termini organizziamo le imprese industriali e dei servizi che operano in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area vasta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cs typeface="Arial" panose="020B0604020202020204" pitchFamily="34" charset="0"/>
              </a:rPr>
              <a:t>Siamo passati da una sola sede a una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rete di sedi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dando vita in tal modo a un’organizzazione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diffusa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e organizzata, appunto, come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rete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che connette tra loro quattro diversi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nodi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cs typeface="Arial" panose="020B0604020202020204" pitchFamily="34" charset="0"/>
              </a:rPr>
              <a:t>Siamo passati da una sostanziale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omogeneità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a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pluralità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costituita non solo da settori nuovi e diversi, ma anche da 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tradizioni, modi di pensare, abitudini e consuetudini associative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diversi. 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Siamo passati da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servizi standard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”, ovvero elaborati negli anni da ciascuna organizzazione, a quella che potremo definire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personalizzazione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dei servizi aumentati in numero e qualità.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cs typeface="Arial" panose="020B0604020202020204" pitchFamily="34" charset="0"/>
              </a:rPr>
              <a:t>Per l’insieme delle cose appena richiamate siamo una organizzazione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completamente nuova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che è chiamata nel corso del tempo a definire la sua migliore funzionalità mettendo in campo (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nuovo DG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) inedite soluzioni.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Allo stesso modo, la 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Governance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– oggi statutariamente definita dagli accordi pattuiti – dovrà trovare nel tempo 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nuove formulazioni 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capaci sia di valorizzare le fortissime e irrinunciabili 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identità territoriali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sia di costruire la nuova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coscienza collettiva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che una Associazione grande e rappresentativa come CVE richiede. 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  <a:p>
            <a:r>
              <a:rPr lang="it-IT" sz="1100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Raccordo con la slide successiva…</a:t>
            </a:r>
          </a:p>
          <a:p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… Comprendere la nostra nuova identità è un passaggio indispensabile per interpretare il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nuovo ruolo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cui siamo chiamati…</a:t>
            </a:r>
          </a:p>
          <a:p>
            <a:pPr marL="228600" indent="-228600">
              <a:buFont typeface="+mj-lt"/>
              <a:buAutoNum type="arabicPeriod"/>
            </a:pPr>
            <a:endParaRPr lang="it-IT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BC48F-2897-4A7D-AC16-836799649A8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513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777193"/>
            <a:ext cx="5438140" cy="4518271"/>
          </a:xfrm>
        </p:spPr>
        <p:txBody>
          <a:bodyPr/>
          <a:lstStyle/>
          <a:p>
            <a:r>
              <a:rPr lang="it-IT" sz="1100" dirty="0">
                <a:latin typeface="+mn-lt"/>
              </a:rPr>
              <a:t>La nuova 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</a:rPr>
              <a:t>identità associativa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it-IT" sz="1100" dirty="0">
                <a:latin typeface="+mn-lt"/>
              </a:rPr>
              <a:t> è un fatto molto concreto e rappresenta, sul piano politico, organizzativo e relazionale, una </a:t>
            </a:r>
            <a:r>
              <a:rPr lang="it-IT" sz="1100" b="1" dirty="0">
                <a:latin typeface="+mn-lt"/>
              </a:rPr>
              <a:t>grande sfid</a:t>
            </a:r>
            <a:r>
              <a:rPr lang="it-IT" sz="1100" dirty="0">
                <a:latin typeface="+mn-lt"/>
              </a:rPr>
              <a:t>a…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</a:rPr>
              <a:t>Siamo passati tutti da una dimensione 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</a:rPr>
              <a:t>provinciale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 una dimensione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sovra provinciale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”, in altri termini organizziamo le imprese industriali e dei servizi che operano in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area vasta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cs typeface="Arial" panose="020B0604020202020204" pitchFamily="34" charset="0"/>
              </a:rPr>
              <a:t>Siamo passati da una sola sede a una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rete di sedi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dando vita in tal modo a un’organizzazione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diffusa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e organizzata, appunto, come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rete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che connette tra loro quattro diversi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nodi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cs typeface="Arial" panose="020B0604020202020204" pitchFamily="34" charset="0"/>
              </a:rPr>
              <a:t>Siamo passati da una sostanziale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omogeneità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a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pluralità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costituita non solo da settori nuovi e diversi, ma anche da 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tradizioni, modi di pensare, abitudini e consuetudini associative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diversi. 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Siamo passati da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servizi standard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”, ovvero elaborati negli anni da ciascuna organizzazione, a quella che potremo definire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personalizzazione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dei servizi aumentati in numero e qualità.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cs typeface="Arial" panose="020B0604020202020204" pitchFamily="34" charset="0"/>
              </a:rPr>
              <a:t>Per l’insieme delle cose appena richiamate siamo una organizzazione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completamente nuova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che è chiamata nel corso del tempo a definire la sua migliore funzionalità mettendo in campo (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nuovo DG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) inedite soluzioni.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Allo stesso modo, la 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Governance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– oggi statutariamente definita dagli accordi pattuiti – dovrà trovare nel tempo 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nuove formulazioni 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capaci sia di valorizzare le fortissime e irrinunciabili 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identità territoriali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sia di costruire la nuova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coscienza collettiva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che una Associazione grande e rappresentativa come CVE richiede. 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  <a:p>
            <a:r>
              <a:rPr lang="it-IT" sz="1100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Raccordo con la slide successiva…</a:t>
            </a:r>
          </a:p>
          <a:p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… Comprendere la nostra nuova identità è un passaggio indispensabile per interpretare il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nuovo ruolo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cui siamo chiamati…</a:t>
            </a:r>
          </a:p>
          <a:p>
            <a:pPr marL="228600" indent="-228600">
              <a:buFont typeface="+mj-lt"/>
              <a:buAutoNum type="arabicPeriod"/>
            </a:pPr>
            <a:endParaRPr lang="it-IT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BC48F-2897-4A7D-AC16-836799649A8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447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854AF-5189-7733-8AB6-A6CB5E56A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B4749B7-A1E5-575B-5001-1BF2411E2B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643ED14-A724-4B00-5EE8-D21B859A0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8" y="4777193"/>
            <a:ext cx="5438140" cy="4518271"/>
          </a:xfrm>
        </p:spPr>
        <p:txBody>
          <a:bodyPr/>
          <a:lstStyle/>
          <a:p>
            <a:r>
              <a:rPr lang="it-IT" sz="1100" dirty="0">
                <a:latin typeface="+mn-lt"/>
              </a:rPr>
              <a:t>La nuova 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</a:rPr>
              <a:t>identità associativa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it-IT" sz="1100" dirty="0">
                <a:latin typeface="+mn-lt"/>
              </a:rPr>
              <a:t> è un fatto molto concreto e rappresenta, sul piano politico, organizzativo e relazionale, una </a:t>
            </a:r>
            <a:r>
              <a:rPr lang="it-IT" sz="1100" b="1" dirty="0">
                <a:latin typeface="+mn-lt"/>
              </a:rPr>
              <a:t>grande sfid</a:t>
            </a:r>
            <a:r>
              <a:rPr lang="it-IT" sz="1100" dirty="0">
                <a:latin typeface="+mn-lt"/>
              </a:rPr>
              <a:t>a…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</a:rPr>
              <a:t>Siamo passati tutti da una dimensione 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</a:rPr>
              <a:t>provinciale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 una dimensione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sovra provinciale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”, in altri termini organizziamo le imprese industriali e dei servizi che operano in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area vasta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cs typeface="Arial" panose="020B0604020202020204" pitchFamily="34" charset="0"/>
              </a:rPr>
              <a:t>Siamo passati da una sola sede a una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rete di sedi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dando vita in tal modo a un’organizzazione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diffusa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e organizzata, appunto, come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rete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che connette tra loro quattro diversi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nodi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cs typeface="Arial" panose="020B0604020202020204" pitchFamily="34" charset="0"/>
              </a:rPr>
              <a:t>Siamo passati da una sostanziale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omogeneità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a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pluralità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costituita non solo da settori nuovi e diversi, ma anche da 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tradizioni, modi di pensare, abitudini e consuetudini associative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diversi. 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Siamo passati da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servizi standard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”, ovvero elaborati negli anni da ciascuna organizzazione, a quella che potremo definire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personalizzazione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dei servizi aumentati in numero e qualità.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cs typeface="Arial" panose="020B0604020202020204" pitchFamily="34" charset="0"/>
              </a:rPr>
              <a:t>Per l’insieme delle cose appena richiamate siamo una organizzazione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completamente nuova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che è chiamata nel corso del tempo a definire la sua migliore funzionalità mettendo in campo (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nuovo DG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) inedite soluzioni.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Allo stesso modo, la 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Governance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– oggi statutariamente definita dagli accordi pattuiti – dovrà trovare nel tempo 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nuove formulazioni 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capaci sia di valorizzare le fortissime e irrinunciabili 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identità territoriali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sia di costruire la nuova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coscienza collettiva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che una Associazione grande e rappresentativa come CVE richiede. 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  <a:p>
            <a:r>
              <a:rPr lang="it-IT" sz="1100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Raccordo con la slide successiva…</a:t>
            </a:r>
          </a:p>
          <a:p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… Comprendere la nostra nuova identità è un passaggio indispensabile per interpretare il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nuovo ruolo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cui siamo chiamati…</a:t>
            </a:r>
          </a:p>
          <a:p>
            <a:pPr marL="228600" indent="-228600">
              <a:buFont typeface="+mj-lt"/>
              <a:buAutoNum type="arabicPeriod"/>
            </a:pPr>
            <a:endParaRPr lang="it-IT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1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A34D30-3039-5295-6536-BB9C748744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BC48F-2897-4A7D-AC16-836799649A8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957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777193"/>
            <a:ext cx="5438140" cy="4518271"/>
          </a:xfrm>
        </p:spPr>
        <p:txBody>
          <a:bodyPr/>
          <a:lstStyle/>
          <a:p>
            <a:r>
              <a:rPr lang="it-IT" sz="1100" dirty="0">
                <a:latin typeface="+mn-lt"/>
              </a:rPr>
              <a:t>La nuova 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</a:rPr>
              <a:t>identità associativa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it-IT" sz="1100" dirty="0">
                <a:latin typeface="+mn-lt"/>
              </a:rPr>
              <a:t> è un fatto molto concreto e rappresenta, sul piano politico, organizzativo e relazionale, una </a:t>
            </a:r>
            <a:r>
              <a:rPr lang="it-IT" sz="1100" b="1" dirty="0">
                <a:latin typeface="+mn-lt"/>
              </a:rPr>
              <a:t>grande sfid</a:t>
            </a:r>
            <a:r>
              <a:rPr lang="it-IT" sz="1100" dirty="0">
                <a:latin typeface="+mn-lt"/>
              </a:rPr>
              <a:t>a…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</a:rPr>
              <a:t>Siamo passati tutti da una dimensione 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</a:rPr>
              <a:t>provinciale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 una dimensione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sovra provinciale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”, in altri termini organizziamo le imprese industriali e dei servizi che operano in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area vasta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cs typeface="Arial" panose="020B0604020202020204" pitchFamily="34" charset="0"/>
              </a:rPr>
              <a:t>Siamo passati da una sola sede a una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rete di sedi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dando vita in tal modo a un’organizzazione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diffusa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e organizzata, appunto, come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rete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che connette tra loro quattro diversi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nodi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cs typeface="Arial" panose="020B0604020202020204" pitchFamily="34" charset="0"/>
              </a:rPr>
              <a:t>Siamo passati da una sostanziale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omogeneità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a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pluralità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costituita non solo da settori nuovi e diversi, ma anche da 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tradizioni, modi di pensare, abitudini e consuetudini associative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diversi. 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Siamo passati da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servizi standard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”, ovvero elaborati negli anni da ciascuna organizzazione, a quella che potremo definire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personalizzazione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dei servizi aumentati in numero e qualità.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cs typeface="Arial" panose="020B0604020202020204" pitchFamily="34" charset="0"/>
              </a:rPr>
              <a:t>Per l’insieme delle cose appena richiamate siamo una organizzazione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completamente nuova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che è chiamata nel corso del tempo a definire la sua migliore funzionalità mettendo in campo (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nuovo DG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) inedite soluzioni.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Allo stesso modo, la 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Governance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– oggi statutariamente definita dagli accordi pattuiti – dovrà trovare nel tempo 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nuove formulazioni 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capaci sia di valorizzare le fortissime e irrinunciabili 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identità territoriali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sia di costruire la nuova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coscienza collettiva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che una Associazione grande e rappresentativa come CVE richiede. 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  <a:p>
            <a:r>
              <a:rPr lang="it-IT" sz="1100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Raccordo con la slide successiva…</a:t>
            </a:r>
          </a:p>
          <a:p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… Comprendere la nostra nuova identità è un passaggio indispensabile per interpretare il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nuovo ruolo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cui siamo chiamati…</a:t>
            </a:r>
          </a:p>
          <a:p>
            <a:pPr marL="228600" indent="-228600">
              <a:buFont typeface="+mj-lt"/>
              <a:buAutoNum type="arabicPeriod"/>
            </a:pPr>
            <a:endParaRPr lang="it-IT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BC48F-2897-4A7D-AC16-836799649A8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413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777193"/>
            <a:ext cx="5438140" cy="4518271"/>
          </a:xfrm>
        </p:spPr>
        <p:txBody>
          <a:bodyPr/>
          <a:lstStyle/>
          <a:p>
            <a:r>
              <a:rPr lang="it-IT" sz="1100" dirty="0">
                <a:latin typeface="+mn-lt"/>
              </a:rPr>
              <a:t>La nuova 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</a:rPr>
              <a:t>identità associativa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it-IT" sz="1100" dirty="0">
                <a:latin typeface="+mn-lt"/>
              </a:rPr>
              <a:t> è un fatto molto concreto e rappresenta, sul piano politico, organizzativo e relazionale, una </a:t>
            </a:r>
            <a:r>
              <a:rPr lang="it-IT" sz="1100" b="1" dirty="0">
                <a:latin typeface="+mn-lt"/>
              </a:rPr>
              <a:t>grande sfid</a:t>
            </a:r>
            <a:r>
              <a:rPr lang="it-IT" sz="1100" dirty="0">
                <a:latin typeface="+mn-lt"/>
              </a:rPr>
              <a:t>a…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</a:rPr>
              <a:t>Siamo passati tutti da una dimensione 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</a:rPr>
              <a:t>provinciale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 una dimensione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sovra provinciale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”, in altri termini organizziamo le imprese industriali e dei servizi che operano in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area vasta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cs typeface="Arial" panose="020B0604020202020204" pitchFamily="34" charset="0"/>
              </a:rPr>
              <a:t>Siamo passati da una sola sede a una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rete di sedi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dando vita in tal modo a un’organizzazione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diffusa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e organizzata, appunto, come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rete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che connette tra loro quattro diversi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nodi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cs typeface="Arial" panose="020B0604020202020204" pitchFamily="34" charset="0"/>
              </a:rPr>
              <a:t>Siamo passati da una sostanziale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omogeneità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a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pluralità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costituita non solo da settori nuovi e diversi, ma anche da 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tradizioni, modi di pensare, abitudini e consuetudini associative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diversi. 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Siamo passati da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servizi standard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”, ovvero elaborati negli anni da ciascuna organizzazione, a quella che potremo definire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personalizzazione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dei servizi aumentati in numero e qualità.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cs typeface="Arial" panose="020B0604020202020204" pitchFamily="34" charset="0"/>
              </a:rPr>
              <a:t>Per l’insieme delle cose appena richiamate siamo una organizzazione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completamente nuova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che è chiamata nel corso del tempo a definire la sua migliore funzionalità mettendo in campo (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nuovo DG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) inedite soluzioni.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Allo stesso modo, la 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Governance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– oggi statutariamente definita dagli accordi pattuiti – dovrà trovare nel tempo 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nuove formulazioni 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capaci sia di valorizzare le fortissime e irrinunciabili 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identità territoriali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sia di costruire la nuova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coscienza collettiva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che una Associazione grande e rappresentativa come CVE richiede. 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  <a:p>
            <a:r>
              <a:rPr lang="it-IT" sz="1100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Raccordo con la slide successiva…</a:t>
            </a:r>
          </a:p>
          <a:p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… Comprendere la nostra nuova identità è un passaggio indispensabile per interpretare il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nuovo ruolo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cui siamo chiamati…</a:t>
            </a:r>
          </a:p>
          <a:p>
            <a:pPr marL="228600" indent="-228600">
              <a:buFont typeface="+mj-lt"/>
              <a:buAutoNum type="arabicPeriod"/>
            </a:pPr>
            <a:endParaRPr lang="it-IT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BC48F-2897-4A7D-AC16-836799649A8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974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BC48F-2897-4A7D-AC16-836799649A8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748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BC48F-2897-4A7D-AC16-836799649A8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839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BC48F-2897-4A7D-AC16-836799649A8D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89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BC48F-2897-4A7D-AC16-836799649A8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66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BC48F-2897-4A7D-AC16-836799649A8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92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BC48F-2897-4A7D-AC16-836799649A8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732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BC48F-2897-4A7D-AC16-836799649A8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9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>
                <a:latin typeface="+mn-lt"/>
              </a:rPr>
              <a:t>Oggi siamo una realtà </a:t>
            </a:r>
            <a:r>
              <a:rPr lang="it-IT" sz="1200" b="1" dirty="0">
                <a:latin typeface="+mn-lt"/>
              </a:rPr>
              <a:t>profondamente diversa </a:t>
            </a:r>
            <a:r>
              <a:rPr lang="it-IT" sz="1200" dirty="0">
                <a:latin typeface="+mn-lt"/>
              </a:rPr>
              <a:t>dalle rispettive associazioni che ciascuno di noi ha frequentato fino all’anno scorso.</a:t>
            </a:r>
          </a:p>
          <a:p>
            <a:endParaRPr lang="it-IT" sz="1200" dirty="0">
              <a:latin typeface="+mn-lt"/>
            </a:endParaRPr>
          </a:p>
          <a:p>
            <a:r>
              <a:rPr lang="it-IT" sz="1200" dirty="0">
                <a:latin typeface="+mn-lt"/>
              </a:rPr>
              <a:t>Pochi dati riassumono efficacemente questo cambiamento radicale…</a:t>
            </a:r>
          </a:p>
          <a:p>
            <a:endParaRPr lang="it-IT" sz="1200" dirty="0">
              <a:latin typeface="+mn-lt"/>
            </a:endParaRPr>
          </a:p>
          <a:p>
            <a:r>
              <a:rPr lang="it-IT" sz="1200" dirty="0">
                <a:latin typeface="+mn-lt"/>
              </a:rPr>
              <a:t>… Lettura dei dati riportati sulla slide (con telegrafico commento).</a:t>
            </a:r>
          </a:p>
          <a:p>
            <a:endParaRPr lang="it-IT" sz="1200" dirty="0">
              <a:latin typeface="+mn-lt"/>
            </a:endParaRPr>
          </a:p>
          <a:p>
            <a:r>
              <a:rPr lang="it-IT" sz="1200" i="1" dirty="0">
                <a:latin typeface="+mn-lt"/>
              </a:rPr>
              <a:t>Commento di raccordo con la slide successiva…</a:t>
            </a:r>
          </a:p>
          <a:p>
            <a:endParaRPr lang="it-IT" sz="1200" i="1" dirty="0">
              <a:latin typeface="+mn-lt"/>
            </a:endParaRPr>
          </a:p>
          <a:p>
            <a:r>
              <a:rPr lang="it-IT" sz="1200" dirty="0">
                <a:latin typeface="+mn-lt"/>
              </a:rPr>
              <a:t>…Tutto ciò ha determinato una nuova </a:t>
            </a:r>
            <a:r>
              <a:rPr lang="it-IT" sz="12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200" b="1" dirty="0">
                <a:latin typeface="+mn-lt"/>
              </a:rPr>
              <a:t>identità associativa</a:t>
            </a:r>
            <a:r>
              <a:rPr lang="it-IT" sz="12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it-IT" sz="1200" dirty="0">
                <a:latin typeface="+mn-lt"/>
              </a:rPr>
              <a:t>, ovvero oggi siamo un </a:t>
            </a:r>
            <a:r>
              <a:rPr lang="it-IT" sz="1200" b="1" dirty="0">
                <a:latin typeface="+mn-lt"/>
              </a:rPr>
              <a:t>nuovo soggetto </a:t>
            </a:r>
            <a:r>
              <a:rPr lang="it-IT" sz="1200" dirty="0">
                <a:latin typeface="+mn-lt"/>
              </a:rPr>
              <a:t>che risponde a </a:t>
            </a:r>
            <a:r>
              <a:rPr lang="it-IT" sz="1200" b="1" dirty="0">
                <a:latin typeface="+mn-lt"/>
              </a:rPr>
              <a:t>logiche profondamente diverse </a:t>
            </a:r>
            <a:r>
              <a:rPr lang="it-IT" sz="1200" dirty="0">
                <a:latin typeface="+mn-lt"/>
              </a:rPr>
              <a:t>da quelle che caratterizzavano le organizzazioni precedenti.</a:t>
            </a:r>
          </a:p>
          <a:p>
            <a:endParaRPr lang="it-IT" sz="1200" dirty="0">
              <a:latin typeface="+mn-lt"/>
            </a:endParaRPr>
          </a:p>
          <a:p>
            <a:r>
              <a:rPr lang="it-IT" sz="1200" i="1" dirty="0">
                <a:latin typeface="+mn-lt"/>
              </a:rPr>
              <a:t>Passaggio alla slide successiva…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BC48F-2897-4A7D-AC16-836799649A8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865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BC48F-2897-4A7D-AC16-836799649A8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635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100" dirty="0">
                <a:latin typeface="+mn-lt"/>
              </a:rPr>
              <a:t>Il fatto di essere una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grande associazione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”, di avere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nuova identità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e di esprimere pertanto un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nuovo ruolo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fanno di noi un vero e proprio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cantiere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aperto presso la nostra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rete di sedi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”, la nostra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struttura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e i nostri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organi associativi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”. Da questi cantieri dipendono i seguenti obiettivi. 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Governance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• Dobbiamo presidiare il funzionamento degli organi migliorando costantemente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le loro relazioni con i territori e le imprese. Dobbiamo trovare un giusto equilibrio tra questioni tecnico-gestionali e questioni di rilievo generale riferite vuoi alle imprese, vuoi all’area </a:t>
            </a:r>
            <a:r>
              <a:rPr lang="it-IT" sz="11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vata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e vuoi, infine, alla dimensione locale.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Organizzazione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• Dobbiamo migliorare costantemente la sua efficienza introducendo tutte le innovazioni che 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irezione e Vice Direzione generali riterranno opportune. Dobbiamo impegnarci per mantenere ben distinti il ruolo politico degli imprenditori (che decidono) e della struttura (che opera e propone).  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Servizi associativi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• Dobbiamo diffondere nell’ambito associativo i servizi esistenti facendo si che l’ampliamento della platea delle imprese non determini una riduzione della loro qualità e della loro efficacia. Dobbiamo sviluppare nuovi servizi coerenti con le nuove e diverse esigenze espresse dalle Associate.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Senso di appartenenza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• Dobbiamo costruire una nuova e duplice identità associativa: quella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locale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”, fondata sulla 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identificazione territoriale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e quella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collettiva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fondata sulla consapevolezza, tra gli imprenditori, del ruolo politico e sociale esercitato da Confindustria Veneto Est.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Area vasta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• dobbiamo apprendere a confrontarci con i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dossier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regionali e nazionali per produrre iniziative di rappresentanza capaci di </a:t>
            </a:r>
            <a:r>
              <a:rPr lang="it-IT" sz="1100" dirty="0" err="1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incidre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sull’area vasta di nostra competenza e, più in generale, sul Veneto. 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PNRR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Dobbiamo presidiare questo fondamentale Piano Nazionale da cui dipende una parte significativa della </a:t>
            </a:r>
            <a:r>
              <a:rPr lang="it-IT" sz="1100" dirty="0" err="1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modernizzaione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del Veneto.</a:t>
            </a:r>
          </a:p>
          <a:p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…. Del PNRR parlerà più diffusamente il Direttore Generale Gianmarco Russo… al quale cedo la parola…</a:t>
            </a:r>
            <a:endParaRPr lang="it-IT" sz="1100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BC48F-2897-4A7D-AC16-836799649A8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166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777193"/>
            <a:ext cx="5438140" cy="4518271"/>
          </a:xfrm>
        </p:spPr>
        <p:txBody>
          <a:bodyPr/>
          <a:lstStyle/>
          <a:p>
            <a:r>
              <a:rPr lang="it-IT" sz="1100" dirty="0">
                <a:latin typeface="+mn-lt"/>
              </a:rPr>
              <a:t>La nuova 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</a:rPr>
              <a:t>identità associativa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it-IT" sz="1100" dirty="0">
                <a:latin typeface="+mn-lt"/>
              </a:rPr>
              <a:t> è un fatto molto concreto e rappresenta, sul piano politico, organizzativo e relazionale, una </a:t>
            </a:r>
            <a:r>
              <a:rPr lang="it-IT" sz="1100" b="1" dirty="0">
                <a:latin typeface="+mn-lt"/>
              </a:rPr>
              <a:t>grande sfid</a:t>
            </a:r>
            <a:r>
              <a:rPr lang="it-IT" sz="1100" dirty="0">
                <a:latin typeface="+mn-lt"/>
              </a:rPr>
              <a:t>a…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</a:rPr>
              <a:t>Siamo passati tutti da una dimensione 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</a:rPr>
              <a:t>provinciale</a:t>
            </a:r>
            <a:r>
              <a:rPr lang="it-IT" sz="1100" cap="all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 una dimensione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sovra provinciale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”, in altri termini organizziamo le imprese industriali e dei servizi che operano in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area vasta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cs typeface="Arial" panose="020B0604020202020204" pitchFamily="34" charset="0"/>
              </a:rPr>
              <a:t>Siamo passati da una sola sede a una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rete di sedi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dando vita in tal modo a un’organizzazione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diffusa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e organizzata, appunto, come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rete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che connette tra loro quattro diversi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nodi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cs typeface="Arial" panose="020B0604020202020204" pitchFamily="34" charset="0"/>
              </a:rPr>
              <a:t>Siamo passati da una sostanziale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omogeneità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a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pluralità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costituita non solo da settori nuovi e diversi, ma anche da 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tradizioni, modi di pensare, abitudini e consuetudini associative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diversi. 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Siamo passati da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servizi standard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”, ovvero elaborati negli anni da ciascuna organizzazione, a quella che potremo definire una 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personalizzazione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dei servizi aumentati in numero e qualità.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cs typeface="Arial" panose="020B0604020202020204" pitchFamily="34" charset="0"/>
              </a:rPr>
              <a:t>Per l’insieme delle cose appena richiamate siamo una organizzazione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completamente nuova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che è chiamata nel corso del tempo a definire la sua migliore funzionalità mettendo in campo (</a:t>
            </a:r>
            <a:r>
              <a:rPr lang="it-IT" sz="11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nuovo DG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) inedite soluzioni.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Allo stesso modo, la 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Governance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– oggi statutariamente definita dagli accordi pattuiti – dovrà trovare nel tempo 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nuove formulazioni 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capaci sia di valorizzare le fortissime e irrinunciabili 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identità territoriali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sia di costruire la nuova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coscienza collettiva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 che una Associazione grande e rappresentativa come CVE richiede. 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  <a:p>
            <a:r>
              <a:rPr lang="it-IT" sz="1100" i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Raccordo con la slide successiva…</a:t>
            </a:r>
          </a:p>
          <a:p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… Comprendere la nostra nuova identità è un passaggio indispensabile per interpretare il 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it-IT" sz="11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nuovo ruolo</a:t>
            </a:r>
            <a:r>
              <a:rPr lang="it-IT" sz="11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it-IT" sz="11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cui siamo chiamati…</a:t>
            </a:r>
          </a:p>
          <a:p>
            <a:pPr marL="228600" indent="-228600">
              <a:buFont typeface="+mj-lt"/>
              <a:buAutoNum type="arabicPeriod"/>
            </a:pPr>
            <a:endParaRPr lang="it-IT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BC48F-2897-4A7D-AC16-836799649A8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46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14061" y="2464904"/>
            <a:ext cx="9023311" cy="2065886"/>
          </a:xfrm>
        </p:spPr>
        <p:txBody>
          <a:bodyPr anchor="b"/>
          <a:lstStyle>
            <a:lvl1pPr algn="l">
              <a:defRPr sz="6000" b="1">
                <a:solidFill>
                  <a:srgbClr val="F7931E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679876"/>
            <a:ext cx="9013372" cy="181037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8845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Viso umano, vestiti, persona, muro&#10;&#10;Descrizione generata automaticamente">
            <a:extLst>
              <a:ext uri="{FF2B5EF4-FFF2-40B4-BE49-F238E27FC236}">
                <a16:creationId xmlns:a16="http://schemas.microsoft.com/office/drawing/2014/main" id="{CFA334F6-B81E-5138-93C3-4991E9441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6764" t="4" r="12165" b="-5"/>
          <a:stretch/>
        </p:blipFill>
        <p:spPr>
          <a:xfrm>
            <a:off x="7705725" y="-30331"/>
            <a:ext cx="4486275" cy="5797777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718CC6B0-D796-134D-6579-D43F6B4C1CFB}"/>
              </a:ext>
            </a:extLst>
          </p:cNvPr>
          <p:cNvGrpSpPr/>
          <p:nvPr userDrawn="1"/>
        </p:nvGrpSpPr>
        <p:grpSpPr>
          <a:xfrm>
            <a:off x="0" y="5770485"/>
            <a:ext cx="12192000" cy="1087515"/>
            <a:chOff x="0" y="5770485"/>
            <a:chExt cx="12192000" cy="1087515"/>
          </a:xfrm>
        </p:grpSpPr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396A37F3-2A80-5F0C-54F3-A5FE915EB520}"/>
                </a:ext>
              </a:extLst>
            </p:cNvPr>
            <p:cNvGrpSpPr/>
            <p:nvPr userDrawn="1"/>
          </p:nvGrpSpPr>
          <p:grpSpPr>
            <a:xfrm>
              <a:off x="0" y="5770485"/>
              <a:ext cx="12192000" cy="1087515"/>
              <a:chOff x="0" y="5770485"/>
              <a:chExt cx="12192000" cy="1087515"/>
            </a:xfrm>
          </p:grpSpPr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A157D108-0F66-60C9-2C96-3646EF21645A}"/>
                  </a:ext>
                </a:extLst>
              </p:cNvPr>
              <p:cNvSpPr/>
              <p:nvPr userDrawn="1"/>
            </p:nvSpPr>
            <p:spPr>
              <a:xfrm>
                <a:off x="0" y="5770485"/>
                <a:ext cx="12192000" cy="108751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" name="Immagine 3" descr="Immagine che contiene testo, Carattere, Elementi grafici, schermata&#10;&#10;Descrizione generata automaticamente">
                <a:extLst>
                  <a:ext uri="{FF2B5EF4-FFF2-40B4-BE49-F238E27FC236}">
                    <a16:creationId xmlns:a16="http://schemas.microsoft.com/office/drawing/2014/main" id="{4AF35D87-83D2-5186-79C7-84B4395D11F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b="40254"/>
              <a:stretch/>
            </p:blipFill>
            <p:spPr>
              <a:xfrm>
                <a:off x="596347" y="6043280"/>
                <a:ext cx="2838279" cy="541923"/>
              </a:xfrm>
              <a:prstGeom prst="rect">
                <a:avLst/>
              </a:prstGeom>
            </p:spPr>
          </p:pic>
        </p:grpSp>
        <p:pic>
          <p:nvPicPr>
            <p:cNvPr id="8" name="Immagine 7" descr="Immagine che contiene Carattere, testo, Elementi grafici, grafica&#10;&#10;Descrizione generata automaticamente">
              <a:extLst>
                <a:ext uri="{FF2B5EF4-FFF2-40B4-BE49-F238E27FC236}">
                  <a16:creationId xmlns:a16="http://schemas.microsoft.com/office/drawing/2014/main" id="{9D926570-B110-FEE5-06BA-1C9E14F9D8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430768" y="6004258"/>
              <a:ext cx="3164885" cy="619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520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77EFD4-6513-3543-3433-FC1921D4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6975330-8706-7002-63A0-210DCD9D0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B4C4-7E11-FB4E-AE2F-515A80587645}" type="datetimeFigureOut">
              <a:rPr lang="it-IT" smtClean="0"/>
              <a:t>22/11/2024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13A0D5-B47D-2A7C-FB80-95F53719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38C1865-9950-8CCB-714F-F740DF10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2462-B730-2C45-B72F-E2107F07EE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02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6348" y="1858617"/>
            <a:ext cx="10927295" cy="3776870"/>
          </a:xfrm>
        </p:spPr>
        <p:txBody>
          <a:bodyPr>
            <a:normAutofit/>
          </a:bodyPr>
          <a:lstStyle>
            <a:lvl1pPr marL="0" indent="0" algn="just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0929FC2-5805-E1AF-2091-115A190ED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199"/>
            <a:ext cx="12192000" cy="10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6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96347" y="1825625"/>
            <a:ext cx="5423453" cy="37701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5736" cy="37701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5750ECE-954A-8B87-5989-CC5DC4395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199"/>
            <a:ext cx="12192000" cy="1079801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9556AB94-7DEB-35A6-705A-D0907B5B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11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E69273B-E5A7-5240-4010-EEE81C5E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3EB1BE1-092F-894D-EDC1-A26A18CA5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8199"/>
            <a:ext cx="12192000" cy="10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3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E69273B-E5A7-5240-4010-EEE81C5E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599" y="2766218"/>
            <a:ext cx="9847245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337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0589836B-239D-03F3-75FB-3A90FD9EAD61}"/>
              </a:ext>
            </a:extLst>
          </p:cNvPr>
          <p:cNvGrpSpPr/>
          <p:nvPr userDrawn="1"/>
        </p:nvGrpSpPr>
        <p:grpSpPr>
          <a:xfrm>
            <a:off x="0" y="5770485"/>
            <a:ext cx="12192000" cy="1087515"/>
            <a:chOff x="0" y="5770485"/>
            <a:chExt cx="12192000" cy="1087515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4811A790-0093-FAB6-7866-FE7A1497B1D9}"/>
                </a:ext>
              </a:extLst>
            </p:cNvPr>
            <p:cNvSpPr/>
            <p:nvPr userDrawn="1"/>
          </p:nvSpPr>
          <p:spPr>
            <a:xfrm>
              <a:off x="0" y="5770485"/>
              <a:ext cx="12192000" cy="108751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Immagine 7" descr="Immagine che contiene testo, Carattere, Elementi grafici, schermata&#10;&#10;Descrizione generata automaticamente">
              <a:extLst>
                <a:ext uri="{FF2B5EF4-FFF2-40B4-BE49-F238E27FC236}">
                  <a16:creationId xmlns:a16="http://schemas.microsoft.com/office/drawing/2014/main" id="{B30FD835-461E-127C-6C56-5DDA4345E81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b="40254"/>
            <a:stretch/>
          </p:blipFill>
          <p:spPr>
            <a:xfrm>
              <a:off x="596347" y="6043280"/>
              <a:ext cx="2838279" cy="541923"/>
            </a:xfrm>
            <a:prstGeom prst="rect">
              <a:avLst/>
            </a:prstGeom>
          </p:spPr>
        </p:pic>
      </p:grpSp>
      <p:pic>
        <p:nvPicPr>
          <p:cNvPr id="3" name="Immagine 2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986D2838-EAAE-4A69-049D-528AF7259F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0768" y="6004258"/>
            <a:ext cx="3164885" cy="61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4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96347" y="1825625"/>
            <a:ext cx="5423453" cy="37701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5736" cy="37701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556AB94-7DEB-35A6-705A-D0907B5B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C7C81256-F110-F894-9BE6-6691FE1CEFD7}"/>
              </a:ext>
            </a:extLst>
          </p:cNvPr>
          <p:cNvGrpSpPr/>
          <p:nvPr userDrawn="1"/>
        </p:nvGrpSpPr>
        <p:grpSpPr>
          <a:xfrm>
            <a:off x="0" y="5770485"/>
            <a:ext cx="12192000" cy="1087515"/>
            <a:chOff x="0" y="5770485"/>
            <a:chExt cx="12192000" cy="1087515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CA7E8243-2597-641B-09F8-272F331E7C3B}"/>
                </a:ext>
              </a:extLst>
            </p:cNvPr>
            <p:cNvSpPr/>
            <p:nvPr userDrawn="1"/>
          </p:nvSpPr>
          <p:spPr>
            <a:xfrm>
              <a:off x="0" y="5770485"/>
              <a:ext cx="12192000" cy="108751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Immagine 5" descr="Immagine che contiene testo, Carattere, Elementi grafici, schermata&#10;&#10;Descrizione generata automaticamente">
              <a:extLst>
                <a:ext uri="{FF2B5EF4-FFF2-40B4-BE49-F238E27FC236}">
                  <a16:creationId xmlns:a16="http://schemas.microsoft.com/office/drawing/2014/main" id="{5C874083-88DD-E26B-0365-A9EB973751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b="40254"/>
            <a:stretch/>
          </p:blipFill>
          <p:spPr>
            <a:xfrm>
              <a:off x="596347" y="6043280"/>
              <a:ext cx="2838279" cy="541923"/>
            </a:xfrm>
            <a:prstGeom prst="rect">
              <a:avLst/>
            </a:prstGeom>
          </p:spPr>
        </p:pic>
      </p:grpSp>
      <p:pic>
        <p:nvPicPr>
          <p:cNvPr id="10" name="Immagine 9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BA62F4E2-FF79-FD17-2C10-8AA9FB4B18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0768" y="6004258"/>
            <a:ext cx="3164885" cy="61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9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E69273B-E5A7-5240-4010-EEE81C5E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" y="365125"/>
            <a:ext cx="10901589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96A37F3-2A80-5F0C-54F3-A5FE915EB520}"/>
              </a:ext>
            </a:extLst>
          </p:cNvPr>
          <p:cNvGrpSpPr/>
          <p:nvPr userDrawn="1"/>
        </p:nvGrpSpPr>
        <p:grpSpPr>
          <a:xfrm>
            <a:off x="0" y="5770485"/>
            <a:ext cx="12192000" cy="1087515"/>
            <a:chOff x="0" y="5770485"/>
            <a:chExt cx="12192000" cy="1087515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A157D108-0F66-60C9-2C96-3646EF21645A}"/>
                </a:ext>
              </a:extLst>
            </p:cNvPr>
            <p:cNvSpPr/>
            <p:nvPr userDrawn="1"/>
          </p:nvSpPr>
          <p:spPr>
            <a:xfrm>
              <a:off x="0" y="5770485"/>
              <a:ext cx="12192000" cy="108751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" name="Immagine 3" descr="Immagine che contiene testo, Carattere, Elementi grafici, schermata&#10;&#10;Descrizione generata automaticamente">
              <a:extLst>
                <a:ext uri="{FF2B5EF4-FFF2-40B4-BE49-F238E27FC236}">
                  <a16:creationId xmlns:a16="http://schemas.microsoft.com/office/drawing/2014/main" id="{4AF35D87-83D2-5186-79C7-84B4395D11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b="40254"/>
            <a:stretch/>
          </p:blipFill>
          <p:spPr>
            <a:xfrm>
              <a:off x="596347" y="6043280"/>
              <a:ext cx="2838279" cy="541923"/>
            </a:xfrm>
            <a:prstGeom prst="rect">
              <a:avLst/>
            </a:prstGeom>
          </p:spPr>
        </p:pic>
      </p:grpSp>
      <p:pic>
        <p:nvPicPr>
          <p:cNvPr id="8" name="Immagine 7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9D926570-B110-FEE5-06BA-1C9E14F9D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0768" y="6004258"/>
            <a:ext cx="3164885" cy="61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3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396A37F3-2A80-5F0C-54F3-A5FE915EB520}"/>
              </a:ext>
            </a:extLst>
          </p:cNvPr>
          <p:cNvGrpSpPr/>
          <p:nvPr userDrawn="1"/>
        </p:nvGrpSpPr>
        <p:grpSpPr>
          <a:xfrm>
            <a:off x="0" y="5770485"/>
            <a:ext cx="12192000" cy="1087515"/>
            <a:chOff x="0" y="5770485"/>
            <a:chExt cx="12192000" cy="1087515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A157D108-0F66-60C9-2C96-3646EF21645A}"/>
                </a:ext>
              </a:extLst>
            </p:cNvPr>
            <p:cNvSpPr/>
            <p:nvPr userDrawn="1"/>
          </p:nvSpPr>
          <p:spPr>
            <a:xfrm>
              <a:off x="0" y="5770485"/>
              <a:ext cx="12192000" cy="108751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" name="Immagine 3" descr="Immagine che contiene testo, Carattere, Elementi grafici, schermata&#10;&#10;Descrizione generata automaticamente">
              <a:extLst>
                <a:ext uri="{FF2B5EF4-FFF2-40B4-BE49-F238E27FC236}">
                  <a16:creationId xmlns:a16="http://schemas.microsoft.com/office/drawing/2014/main" id="{4AF35D87-83D2-5186-79C7-84B4395D11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b="40254"/>
            <a:stretch/>
          </p:blipFill>
          <p:spPr>
            <a:xfrm>
              <a:off x="596347" y="6043280"/>
              <a:ext cx="2838279" cy="541923"/>
            </a:xfrm>
            <a:prstGeom prst="rect">
              <a:avLst/>
            </a:prstGeom>
          </p:spPr>
        </p:pic>
      </p:grpSp>
      <p:pic>
        <p:nvPicPr>
          <p:cNvPr id="8" name="Immagine 7" descr="Immagine che contiene Carattere, testo, Elementi grafici, grafica&#10;&#10;Descrizione generata automaticamente">
            <a:extLst>
              <a:ext uri="{FF2B5EF4-FFF2-40B4-BE49-F238E27FC236}">
                <a16:creationId xmlns:a16="http://schemas.microsoft.com/office/drawing/2014/main" id="{9D926570-B110-FEE5-06BA-1C9E14F9D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0768" y="6004258"/>
            <a:ext cx="3164885" cy="61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2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DB4C4-7E11-FB4E-AE2F-515A80587645}" type="datetimeFigureOut">
              <a:rPr lang="it-IT" smtClean="0"/>
              <a:t>22/11/2024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62462-B730-2C45-B72F-E2107F07EE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807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52" r:id="rId7"/>
    <p:sldLayoutId id="2147483654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B0F3DC-A706-73FE-7452-89EC7629B1D4}"/>
              </a:ext>
            </a:extLst>
          </p:cNvPr>
          <p:cNvSpPr txBox="1"/>
          <p:nvPr/>
        </p:nvSpPr>
        <p:spPr>
          <a:xfrm>
            <a:off x="689627" y="5041469"/>
            <a:ext cx="610076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cap="all" dirty="0" err="1">
                <a:solidFill>
                  <a:schemeClr val="bg1"/>
                </a:solidFill>
              </a:rPr>
              <a:t>VENERDì</a:t>
            </a:r>
            <a:r>
              <a:rPr lang="it-IT" sz="2800" b="1" cap="all" dirty="0">
                <a:solidFill>
                  <a:schemeClr val="bg1"/>
                </a:solidFill>
              </a:rPr>
              <a:t> 22 NOVEMBRE 2024</a:t>
            </a:r>
          </a:p>
          <a:p>
            <a:r>
              <a:rPr lang="it-IT" sz="2400" b="1" dirty="0">
                <a:solidFill>
                  <a:schemeClr val="bg1"/>
                </a:solidFill>
                <a:latin typeface="Calibri" panose="020F0502020204030204"/>
              </a:rPr>
              <a:t>S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ede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Padova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286EF4-1D81-931C-1794-C6BACCC8DCD4}"/>
              </a:ext>
            </a:extLst>
          </p:cNvPr>
          <p:cNvSpPr txBox="1"/>
          <p:nvPr/>
        </p:nvSpPr>
        <p:spPr>
          <a:xfrm>
            <a:off x="689627" y="2240956"/>
            <a:ext cx="61007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400" b="1" cap="all" dirty="0">
                <a:solidFill>
                  <a:schemeClr val="bg1"/>
                </a:solidFill>
              </a:rPr>
              <a:t>Conferenza stampa</a:t>
            </a:r>
            <a:endParaRPr lang="it-IT" sz="4400" b="1" dirty="0">
              <a:solidFill>
                <a:schemeClr val="bg1"/>
              </a:solidFill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26B555A9-9D46-CC66-30ED-AC58A631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626" y="2625677"/>
            <a:ext cx="11374855" cy="2065886"/>
          </a:xfrm>
        </p:spPr>
        <p:txBody>
          <a:bodyPr>
            <a:normAutofit fontScale="90000"/>
          </a:bodyPr>
          <a:lstStyle/>
          <a:p>
            <a:r>
              <a:rPr lang="it-IT" sz="6000" b="0" dirty="0">
                <a:latin typeface="Impact" panose="020B0806030902050204" pitchFamily="34" charset="0"/>
              </a:rPr>
              <a:t>2023-2024 un biennio di impegno</a:t>
            </a:r>
            <a:br>
              <a:rPr lang="it-IT" sz="6000" b="0" dirty="0">
                <a:latin typeface="Impact" panose="020B0806030902050204" pitchFamily="34" charset="0"/>
              </a:rPr>
            </a:br>
            <a:r>
              <a:rPr lang="it-IT" sz="6000" b="0" dirty="0">
                <a:latin typeface="Impact" panose="020B0806030902050204" pitchFamily="34" charset="0"/>
              </a:rPr>
              <a:t>per costruire Confindustria Veneto Est</a:t>
            </a: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2284674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B0F3DC-A706-73FE-7452-89EC7629B1D4}"/>
              </a:ext>
            </a:extLst>
          </p:cNvPr>
          <p:cNvSpPr txBox="1"/>
          <p:nvPr/>
        </p:nvSpPr>
        <p:spPr>
          <a:xfrm>
            <a:off x="788275" y="2307546"/>
            <a:ext cx="1046830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200"/>
              <a:t>Il futuro competitivo delle imprese richiede </a:t>
            </a:r>
            <a:r>
              <a:rPr lang="it-IT" sz="3200" b="1"/>
              <a:t>“esternalità” </a:t>
            </a:r>
            <a:r>
              <a:rPr lang="it-IT" sz="3200"/>
              <a:t>in grado di alimentare e far crescere, dal punto di vista </a:t>
            </a:r>
            <a:r>
              <a:rPr lang="it-IT" sz="3200" b="1"/>
              <a:t>tecnologico, culturale e sociale</a:t>
            </a:r>
            <a:r>
              <a:rPr lang="it-IT" sz="3200"/>
              <a:t>, non solo le </a:t>
            </a:r>
            <a:r>
              <a:rPr lang="it-IT" sz="3200" b="1"/>
              <a:t>aziende</a:t>
            </a:r>
            <a:r>
              <a:rPr lang="it-IT" sz="3200"/>
              <a:t> ma anche le </a:t>
            </a:r>
            <a:r>
              <a:rPr lang="it-IT" sz="3200" b="1"/>
              <a:t>comunità</a:t>
            </a:r>
            <a:r>
              <a:rPr lang="it-IT" sz="3200"/>
              <a:t> e le </a:t>
            </a:r>
            <a:r>
              <a:rPr lang="it-IT" sz="3200" b="1"/>
              <a:t>persone</a:t>
            </a:r>
            <a:r>
              <a:rPr lang="it-IT" sz="3200"/>
              <a:t> che le animano. </a:t>
            </a:r>
            <a:endParaRPr lang="it-IT" sz="3200">
              <a:solidFill>
                <a:srgbClr val="FFC000"/>
              </a:solidFill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CFEF50AF-CBAB-CC3F-E72B-EBBE35345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507307"/>
              </p:ext>
            </p:extLst>
          </p:nvPr>
        </p:nvGraphicFramePr>
        <p:xfrm>
          <a:off x="541176" y="287964"/>
          <a:ext cx="1115008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5224">
                  <a:extLst>
                    <a:ext uri="{9D8B030D-6E8A-4147-A177-3AD203B41FA5}">
                      <a16:colId xmlns:a16="http://schemas.microsoft.com/office/drawing/2014/main" val="1109144832"/>
                    </a:ext>
                  </a:extLst>
                </a:gridCol>
                <a:gridCol w="6204858">
                  <a:extLst>
                    <a:ext uri="{9D8B030D-6E8A-4147-A177-3AD203B41FA5}">
                      <a16:colId xmlns:a16="http://schemas.microsoft.com/office/drawing/2014/main" val="3461012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0" dirty="0">
                          <a:solidFill>
                            <a:schemeClr val="tx1"/>
                          </a:solidFill>
                        </a:rPr>
                        <a:t>bilancio di mandato: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la vision associativa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15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112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B0F3DC-A706-73FE-7452-89EC7629B1D4}"/>
              </a:ext>
            </a:extLst>
          </p:cNvPr>
          <p:cNvSpPr txBox="1"/>
          <p:nvPr/>
        </p:nvSpPr>
        <p:spPr>
          <a:xfrm>
            <a:off x="930168" y="2008005"/>
            <a:ext cx="1068644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200" dirty="0"/>
              <a:t>Confindustria Veneto Est promuove una innovativa </a:t>
            </a:r>
            <a:r>
              <a:rPr lang="it-IT" sz="3200" b="1" dirty="0"/>
              <a:t>“collaborazione intraprendente”</a:t>
            </a:r>
            <a:r>
              <a:rPr lang="it-IT" sz="3200" dirty="0"/>
              <a:t> - rivolta agli stakeholder -     il cui obiettivo è la costruzione di un </a:t>
            </a:r>
            <a:r>
              <a:rPr lang="it-IT" sz="3200" b="1" dirty="0"/>
              <a:t>“imprenditore collettivo” </a:t>
            </a:r>
            <a:r>
              <a:rPr lang="it-IT" sz="3200" dirty="0"/>
              <a:t>(pubblico-privato) indispensabile per realizzare il </a:t>
            </a:r>
            <a:r>
              <a:rPr lang="it-IT" sz="3200" b="1" dirty="0"/>
              <a:t>riposizionamento competitivo </a:t>
            </a:r>
            <a:r>
              <a:rPr lang="it-IT" sz="3200" dirty="0"/>
              <a:t>del Veneto Orientale. 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1152E3B9-F768-37EC-38A1-AE3B7C185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670646"/>
              </p:ext>
            </p:extLst>
          </p:nvPr>
        </p:nvGraphicFramePr>
        <p:xfrm>
          <a:off x="541176" y="287964"/>
          <a:ext cx="1115008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5224">
                  <a:extLst>
                    <a:ext uri="{9D8B030D-6E8A-4147-A177-3AD203B41FA5}">
                      <a16:colId xmlns:a16="http://schemas.microsoft.com/office/drawing/2014/main" val="1109144832"/>
                    </a:ext>
                  </a:extLst>
                </a:gridCol>
                <a:gridCol w="6204858">
                  <a:extLst>
                    <a:ext uri="{9D8B030D-6E8A-4147-A177-3AD203B41FA5}">
                      <a16:colId xmlns:a16="http://schemas.microsoft.com/office/drawing/2014/main" val="3461012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0" dirty="0">
                          <a:solidFill>
                            <a:schemeClr val="tx1"/>
                          </a:solidFill>
                        </a:rPr>
                        <a:t>bilancio di mandato: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la mission associativa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15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207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B0F3DC-A706-73FE-7452-89EC7629B1D4}"/>
              </a:ext>
            </a:extLst>
          </p:cNvPr>
          <p:cNvSpPr txBox="1"/>
          <p:nvPr/>
        </p:nvSpPr>
        <p:spPr>
          <a:xfrm>
            <a:off x="835566" y="1661262"/>
            <a:ext cx="1153682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200" b="1" dirty="0"/>
              <a:t>Protocollo di Intesa </a:t>
            </a:r>
            <a:r>
              <a:rPr lang="it-IT" sz="3200" dirty="0"/>
              <a:t>con Regione Veneto per l’attrattività e il miglioramento competitivo del territorio: housing sociale, investimenti e infrastrutture, inclusione (donne/giovani/immigrati).</a:t>
            </a:r>
          </a:p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200" b="1" dirty="0"/>
              <a:t>Patto Metropolitano</a:t>
            </a:r>
            <a:r>
              <a:rPr lang="it-IT" sz="3200" dirty="0"/>
              <a:t> con Cgil Cisl Uil per la coesione sociale, la crescita partecipata e diffusa e lo sviluppo sostenibile.</a:t>
            </a:r>
          </a:p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200" dirty="0"/>
              <a:t>Costituzione </a:t>
            </a:r>
            <a:r>
              <a:rPr lang="it-IT" sz="3200" b="1" dirty="0"/>
              <a:t>Fondazione CVE Collabora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avvio primo progetto con Comunità di Sant’Egidio (People First).</a:t>
            </a:r>
          </a:p>
          <a:p>
            <a:pPr>
              <a:buClr>
                <a:srgbClr val="FF0000"/>
              </a:buClr>
            </a:pPr>
            <a:endParaRPr lang="it-IT" sz="3200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476E7AF5-B242-DD57-5A45-2D970B733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349673"/>
              </p:ext>
            </p:extLst>
          </p:nvPr>
        </p:nvGraphicFramePr>
        <p:xfrm>
          <a:off x="541176" y="287964"/>
          <a:ext cx="1115008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5224">
                  <a:extLst>
                    <a:ext uri="{9D8B030D-6E8A-4147-A177-3AD203B41FA5}">
                      <a16:colId xmlns:a16="http://schemas.microsoft.com/office/drawing/2014/main" val="1109144832"/>
                    </a:ext>
                  </a:extLst>
                </a:gridCol>
                <a:gridCol w="6204858">
                  <a:extLst>
                    <a:ext uri="{9D8B030D-6E8A-4147-A177-3AD203B41FA5}">
                      <a16:colId xmlns:a16="http://schemas.microsoft.com/office/drawing/2014/main" val="3461012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0" dirty="0">
                          <a:solidFill>
                            <a:schemeClr val="tx1"/>
                          </a:solidFill>
                        </a:rPr>
                        <a:t>bilancio di mandato: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azioni di rappresentanza sovraprovinciali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15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355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59314-976C-076A-B36B-CCC1E665A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BC13A0-F3E0-0B1A-C672-345D12895D34}"/>
              </a:ext>
            </a:extLst>
          </p:cNvPr>
          <p:cNvSpPr txBox="1"/>
          <p:nvPr/>
        </p:nvSpPr>
        <p:spPr>
          <a:xfrm>
            <a:off x="835566" y="1651737"/>
            <a:ext cx="1074683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 marR="0" lvl="0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Collaborazione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 INPS Veneto su congruità occupazionale appalti e formazione.</a:t>
            </a:r>
          </a:p>
          <a:p>
            <a:pPr marL="223838" marR="0" lvl="0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Costituzione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Sezione Autonoma Ance Rovigo Treviso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626E16F2-8382-BC9F-3CB2-1BC58126A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362841"/>
              </p:ext>
            </p:extLst>
          </p:nvPr>
        </p:nvGraphicFramePr>
        <p:xfrm>
          <a:off x="541176" y="287964"/>
          <a:ext cx="1115008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5224">
                  <a:extLst>
                    <a:ext uri="{9D8B030D-6E8A-4147-A177-3AD203B41FA5}">
                      <a16:colId xmlns:a16="http://schemas.microsoft.com/office/drawing/2014/main" val="1109144832"/>
                    </a:ext>
                  </a:extLst>
                </a:gridCol>
                <a:gridCol w="6204858">
                  <a:extLst>
                    <a:ext uri="{9D8B030D-6E8A-4147-A177-3AD203B41FA5}">
                      <a16:colId xmlns:a16="http://schemas.microsoft.com/office/drawing/2014/main" val="3461012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0" dirty="0">
                          <a:solidFill>
                            <a:schemeClr val="tx1"/>
                          </a:solidFill>
                        </a:rPr>
                        <a:t>bilancio di mandato: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azioni di rappresentanza sovraprovinciali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15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458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B0F3DC-A706-73FE-7452-89EC7629B1D4}"/>
              </a:ext>
            </a:extLst>
          </p:cNvPr>
          <p:cNvSpPr txBox="1"/>
          <p:nvPr/>
        </p:nvSpPr>
        <p:spPr>
          <a:xfrm>
            <a:off x="839651" y="1630216"/>
            <a:ext cx="107713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200" dirty="0"/>
              <a:t>Ingresso nel </a:t>
            </a:r>
            <a:r>
              <a:rPr lang="it-IT" sz="3200" b="1" dirty="0"/>
              <a:t>capitale sociale CUOA Business School</a:t>
            </a:r>
            <a:r>
              <a:rPr lang="it-IT" sz="3200" dirty="0"/>
              <a:t> per l’alta formazione di imprenditori e manager e l’attrazione di talenti.</a:t>
            </a:r>
          </a:p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200" dirty="0"/>
              <a:t>Apertura </a:t>
            </a:r>
            <a:r>
              <a:rPr lang="it-IT" sz="3200" b="1" dirty="0"/>
              <a:t>sede operativa CVE Bruxelles</a:t>
            </a:r>
            <a:r>
              <a:rPr lang="it-IT" sz="3200" dirty="0"/>
              <a:t> per </a:t>
            </a:r>
            <a:r>
              <a:rPr lang="it-IT" sz="3200" b="1" dirty="0"/>
              <a:t>servizi di relazione con l’UE</a:t>
            </a:r>
            <a:r>
              <a:rPr lang="it-IT" sz="3200" dirty="0"/>
              <a:t>.</a:t>
            </a:r>
          </a:p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200" dirty="0"/>
              <a:t>Realizzazione progetto </a:t>
            </a:r>
            <a:r>
              <a:rPr lang="it-IT" sz="3200" b="1" dirty="0"/>
              <a:t>Basket Bond</a:t>
            </a:r>
            <a:r>
              <a:rPr lang="it-IT" sz="3200" dirty="0"/>
              <a:t>.</a:t>
            </a:r>
          </a:p>
          <a:p>
            <a:pPr marL="223838" marR="0" lvl="0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it-IT" sz="3200" dirty="0">
                <a:latin typeface="Calibri" panose="020F0502020204030204"/>
              </a:rPr>
              <a:t>Realizzazione primo </a:t>
            </a:r>
            <a:r>
              <a:rPr lang="it-IT" sz="3200" b="1" dirty="0">
                <a:latin typeface="Calibri" panose="020F0502020204030204"/>
              </a:rPr>
              <a:t>Report di Sostenibilità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200" dirty="0"/>
              <a:t>Conseguimento Certificazione sulla </a:t>
            </a:r>
            <a:r>
              <a:rPr lang="it-IT" sz="3200" b="1" dirty="0"/>
              <a:t>Parità di Genere</a:t>
            </a:r>
            <a:r>
              <a:rPr lang="it-IT" sz="3200" dirty="0"/>
              <a:t>.</a:t>
            </a:r>
          </a:p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endParaRPr lang="it-IT" sz="3200" dirty="0"/>
          </a:p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endParaRPr lang="it-IT" sz="3200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8204ECB8-2DB0-338D-401A-1E8F5252B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482405"/>
              </p:ext>
            </p:extLst>
          </p:nvPr>
        </p:nvGraphicFramePr>
        <p:xfrm>
          <a:off x="541176" y="287964"/>
          <a:ext cx="1115008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5224">
                  <a:extLst>
                    <a:ext uri="{9D8B030D-6E8A-4147-A177-3AD203B41FA5}">
                      <a16:colId xmlns:a16="http://schemas.microsoft.com/office/drawing/2014/main" val="1109144832"/>
                    </a:ext>
                  </a:extLst>
                </a:gridCol>
                <a:gridCol w="6204858">
                  <a:extLst>
                    <a:ext uri="{9D8B030D-6E8A-4147-A177-3AD203B41FA5}">
                      <a16:colId xmlns:a16="http://schemas.microsoft.com/office/drawing/2014/main" val="3461012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0" dirty="0">
                          <a:solidFill>
                            <a:schemeClr val="tx1"/>
                          </a:solidFill>
                        </a:rPr>
                        <a:t>bilancio di mandato: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principali realizzazioni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15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290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B0F3DC-A706-73FE-7452-89EC7629B1D4}"/>
              </a:ext>
            </a:extLst>
          </p:cNvPr>
          <p:cNvSpPr txBox="1"/>
          <p:nvPr/>
        </p:nvSpPr>
        <p:spPr>
          <a:xfrm>
            <a:off x="839650" y="1592892"/>
            <a:ext cx="1122483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 marR="0" lvl="0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Comunità Energetiche Rinnovabili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Trecenta, Rovigo, Pieve di Soligo/Sernaglia della Battaglia.</a:t>
            </a:r>
          </a:p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200" b="1" dirty="0"/>
              <a:t>Settimana della Sostenibilità</a:t>
            </a:r>
            <a:r>
              <a:rPr lang="it-IT" sz="3200" dirty="0"/>
              <a:t>, Gruppo Sostenibilità ed </a:t>
            </a:r>
            <a:r>
              <a:rPr lang="it-IT" sz="3200" b="1" dirty="0"/>
              <a:t>Academy</a:t>
            </a:r>
            <a:r>
              <a:rPr lang="it-IT" sz="3200" dirty="0"/>
              <a:t>. </a:t>
            </a:r>
          </a:p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200" dirty="0"/>
              <a:t>Desk </a:t>
            </a:r>
            <a:r>
              <a:rPr lang="it-IT" sz="3200" b="1" dirty="0"/>
              <a:t>Imprese di Famiglia</a:t>
            </a:r>
            <a:r>
              <a:rPr lang="it-IT" sz="3200" dirty="0"/>
              <a:t>, nucleo multidisciplinare a supporto degli imprenditori nelle complesse fasi di evoluzione straordinaria delle imprese.</a:t>
            </a:r>
          </a:p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200" b="1" dirty="0"/>
              <a:t>Premio</a:t>
            </a:r>
            <a:r>
              <a:rPr lang="it-IT" sz="3200" dirty="0"/>
              <a:t> </a:t>
            </a:r>
            <a:r>
              <a:rPr lang="it-IT" sz="3200" b="1" dirty="0"/>
              <a:t>Valori d’Impresa</a:t>
            </a:r>
            <a:r>
              <a:rPr lang="it-IT" sz="3200" dirty="0"/>
              <a:t>,</a:t>
            </a:r>
            <a:r>
              <a:rPr lang="it-IT" sz="3200" b="1" dirty="0"/>
              <a:t> </a:t>
            </a:r>
            <a:r>
              <a:rPr lang="it-IT" sz="3200" dirty="0"/>
              <a:t>iniziativa unica che valorizza le </a:t>
            </a:r>
            <a:r>
              <a:rPr lang="it-IT" sz="3200" b="1" dirty="0"/>
              <a:t>storie aziendali </a:t>
            </a:r>
            <a:r>
              <a:rPr lang="it-IT" sz="3200" dirty="0"/>
              <a:t>e, più in generale, la </a:t>
            </a:r>
            <a:r>
              <a:rPr lang="it-IT" sz="3200" b="1" dirty="0"/>
              <a:t>cultura d’impresa</a:t>
            </a:r>
          </a:p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endParaRPr lang="it-IT" sz="3200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8204ECB8-2DB0-338D-401A-1E8F5252B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66476"/>
              </p:ext>
            </p:extLst>
          </p:nvPr>
        </p:nvGraphicFramePr>
        <p:xfrm>
          <a:off x="541176" y="287964"/>
          <a:ext cx="1115008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5224">
                  <a:extLst>
                    <a:ext uri="{9D8B030D-6E8A-4147-A177-3AD203B41FA5}">
                      <a16:colId xmlns:a16="http://schemas.microsoft.com/office/drawing/2014/main" val="1109144832"/>
                    </a:ext>
                  </a:extLst>
                </a:gridCol>
                <a:gridCol w="6204858">
                  <a:extLst>
                    <a:ext uri="{9D8B030D-6E8A-4147-A177-3AD203B41FA5}">
                      <a16:colId xmlns:a16="http://schemas.microsoft.com/office/drawing/2014/main" val="3461012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0" dirty="0">
                          <a:solidFill>
                            <a:schemeClr val="tx1"/>
                          </a:solidFill>
                        </a:rPr>
                        <a:t>bilancio di mandato: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principali realizzazioni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15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91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7DEB7D-6513-D18A-19E9-83FAD588EBC1}"/>
              </a:ext>
            </a:extLst>
          </p:cNvPr>
          <p:cNvSpPr txBox="1"/>
          <p:nvPr/>
        </p:nvSpPr>
        <p:spPr>
          <a:xfrm>
            <a:off x="0" y="251607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/>
              <a:t>one more </a:t>
            </a:r>
            <a:r>
              <a:rPr lang="it-IT" sz="4400" b="1" dirty="0" err="1"/>
              <a:t>thing</a:t>
            </a:r>
            <a:r>
              <a:rPr lang="it-IT" sz="44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68153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ADAFE9-B8A6-CAA5-BF90-5A793FFA06F8}"/>
              </a:ext>
            </a:extLst>
          </p:cNvPr>
          <p:cNvSpPr txBox="1"/>
          <p:nvPr/>
        </p:nvSpPr>
        <p:spPr>
          <a:xfrm>
            <a:off x="0" y="694756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Assemblea Generale 2024</a:t>
            </a:r>
          </a:p>
        </p:txBody>
      </p:sp>
      <p:pic>
        <p:nvPicPr>
          <p:cNvPr id="6" name="Immagine 5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E6448155-A522-8A76-1FC9-B6924B50E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01" y="2022345"/>
            <a:ext cx="10628398" cy="281331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502389A-8E5B-CD68-F2C0-4774A91FC0FE}"/>
              </a:ext>
            </a:extLst>
          </p:cNvPr>
          <p:cNvSpPr txBox="1"/>
          <p:nvPr/>
        </p:nvSpPr>
        <p:spPr>
          <a:xfrm>
            <a:off x="2799192" y="4678953"/>
            <a:ext cx="86681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8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sabato 23 novembre 2024 • ore 11:00 • Centro Congressi Fiera di Padova</a:t>
            </a:r>
          </a:p>
        </p:txBody>
      </p:sp>
    </p:spTree>
    <p:extLst>
      <p:ext uri="{BB962C8B-B14F-4D97-AF65-F5344CB8AC3E}">
        <p14:creationId xmlns:p14="http://schemas.microsoft.com/office/powerpoint/2010/main" val="810766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7DEB7D-6513-D18A-19E9-83FAD588EBC1}"/>
              </a:ext>
            </a:extLst>
          </p:cNvPr>
          <p:cNvSpPr txBox="1"/>
          <p:nvPr/>
        </p:nvSpPr>
        <p:spPr>
          <a:xfrm>
            <a:off x="0" y="286292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chemeClr val="bg1"/>
                </a:solidFill>
              </a:rPr>
              <a:t>Grazie.</a:t>
            </a:r>
          </a:p>
        </p:txBody>
      </p:sp>
    </p:spTree>
    <p:extLst>
      <p:ext uri="{BB962C8B-B14F-4D97-AF65-F5344CB8AC3E}">
        <p14:creationId xmlns:p14="http://schemas.microsoft.com/office/powerpoint/2010/main" val="423422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7DEB7D-6513-D18A-19E9-83FAD588EBC1}"/>
              </a:ext>
            </a:extLst>
          </p:cNvPr>
          <p:cNvSpPr txBox="1"/>
          <p:nvPr/>
        </p:nvSpPr>
        <p:spPr>
          <a:xfrm>
            <a:off x="0" y="286292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/>
              <a:t>Benvenuti.</a:t>
            </a:r>
          </a:p>
        </p:txBody>
      </p:sp>
    </p:spTree>
    <p:extLst>
      <p:ext uri="{BB962C8B-B14F-4D97-AF65-F5344CB8AC3E}">
        <p14:creationId xmlns:p14="http://schemas.microsoft.com/office/powerpoint/2010/main" val="257448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7DEB7D-6513-D18A-19E9-83FAD588EBC1}"/>
              </a:ext>
            </a:extLst>
          </p:cNvPr>
          <p:cNvSpPr txBox="1"/>
          <p:nvPr/>
        </p:nvSpPr>
        <p:spPr>
          <a:xfrm>
            <a:off x="0" y="286292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/>
              <a:t>Leopoldo Destro </a:t>
            </a:r>
            <a:r>
              <a:rPr lang="it-IT" sz="3600" b="1" dirty="0">
                <a:solidFill>
                  <a:srgbClr val="FF0000"/>
                </a:solidFill>
              </a:rPr>
              <a:t>•</a:t>
            </a:r>
            <a:r>
              <a:rPr lang="it-IT" sz="4400" b="1" dirty="0"/>
              <a:t> Presidente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9513050-9F59-88F6-AE72-A18E811CB28A}"/>
              </a:ext>
            </a:extLst>
          </p:cNvPr>
          <p:cNvSpPr txBox="1"/>
          <p:nvPr/>
        </p:nvSpPr>
        <p:spPr>
          <a:xfrm>
            <a:off x="0" y="694756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saluti e apertura dei lavori</a:t>
            </a:r>
          </a:p>
        </p:txBody>
      </p:sp>
    </p:spTree>
    <p:extLst>
      <p:ext uri="{BB962C8B-B14F-4D97-AF65-F5344CB8AC3E}">
        <p14:creationId xmlns:p14="http://schemas.microsoft.com/office/powerpoint/2010/main" val="256002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FEE47D-79D5-96D6-77E2-4D8D89770B2F}"/>
              </a:ext>
            </a:extLst>
          </p:cNvPr>
          <p:cNvSpPr txBox="1"/>
          <p:nvPr/>
        </p:nvSpPr>
        <p:spPr>
          <a:xfrm>
            <a:off x="0" y="694756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presenti al tavolo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B0F3DC-A706-73FE-7452-89EC7629B1D4}"/>
              </a:ext>
            </a:extLst>
          </p:cNvPr>
          <p:cNvSpPr txBox="1"/>
          <p:nvPr/>
        </p:nvSpPr>
        <p:spPr>
          <a:xfrm>
            <a:off x="987279" y="1647514"/>
            <a:ext cx="11077203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600" b="1" dirty="0"/>
              <a:t>Gianmarco Russo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it-IT" sz="3600" b="1" dirty="0"/>
              <a:t>Direttore Generale</a:t>
            </a:r>
            <a:endParaRPr lang="it-IT" sz="3600" dirty="0"/>
          </a:p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600" b="1" dirty="0"/>
              <a:t>Gregorio De Felice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it-IT" sz="3600" b="1" dirty="0" err="1"/>
              <a:t>Chief</a:t>
            </a:r>
            <a:r>
              <a:rPr lang="it-IT" sz="3600" b="1" dirty="0"/>
              <a:t> Economist Intesa Sanpaolo</a:t>
            </a:r>
            <a:endParaRPr lang="it-IT" sz="3600" dirty="0"/>
          </a:p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600" b="1" dirty="0"/>
              <a:t>Mirco Viotto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Vicepresidente Vicario (Venezia)</a:t>
            </a:r>
            <a:endParaRPr lang="it-IT" sz="3600" dirty="0"/>
          </a:p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600" b="1" dirty="0"/>
              <a:t>Alberto Zanatta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it-IT" sz="3600" b="1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icepresidente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Vicario (Treviso)</a:t>
            </a:r>
            <a:endParaRPr lang="it-IT" sz="3600" dirty="0"/>
          </a:p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600" b="1" dirty="0"/>
              <a:t>Paolo Armenio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Vicepresidente (Rovigo)</a:t>
            </a:r>
          </a:p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600" b="1" dirty="0"/>
              <a:t>Enrico Del Sole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Vicepresidente (Padova)</a:t>
            </a:r>
            <a:endParaRPr lang="it-IT" sz="3600" dirty="0"/>
          </a:p>
          <a:p>
            <a:pPr>
              <a:buClr>
                <a:srgbClr val="FF0000"/>
              </a:buClr>
            </a:pPr>
            <a:endParaRPr lang="it-IT" sz="1000" dirty="0"/>
          </a:p>
          <a:p>
            <a:pPr marL="223838" indent="-223838">
              <a:buClr>
                <a:schemeClr val="tx1"/>
              </a:buClr>
              <a:buFont typeface="Wingdings" pitchFamily="2" charset="2"/>
              <a:buChar char="§"/>
            </a:pPr>
            <a:endParaRPr lang="it-IT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0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E2A8FB-F823-078A-17B9-4C8069CEC550}"/>
              </a:ext>
            </a:extLst>
          </p:cNvPr>
          <p:cNvSpPr txBox="1"/>
          <p:nvPr/>
        </p:nvSpPr>
        <p:spPr>
          <a:xfrm>
            <a:off x="0" y="2594085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it-IT" sz="4800" b="1" cap="all">
                <a:latin typeface="Arial" panose="020B0604020202020204" pitchFamily="34" charset="0"/>
                <a:cs typeface="Arial" panose="020B0604020202020204" pitchFamily="34" charset="0"/>
              </a:rPr>
              <a:t>Confindustria veneto est</a:t>
            </a:r>
          </a:p>
        </p:txBody>
      </p:sp>
    </p:spTree>
    <p:extLst>
      <p:ext uri="{BB962C8B-B14F-4D97-AF65-F5344CB8AC3E}">
        <p14:creationId xmlns:p14="http://schemas.microsoft.com/office/powerpoint/2010/main" val="214598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C815EA-9A29-533F-FEA4-216E83516A1D}"/>
              </a:ext>
            </a:extLst>
          </p:cNvPr>
          <p:cNvSpPr txBox="1"/>
          <p:nvPr/>
        </p:nvSpPr>
        <p:spPr>
          <a:xfrm>
            <a:off x="2111361" y="2063711"/>
            <a:ext cx="87214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200" b="1" dirty="0"/>
              <a:t>5.062</a:t>
            </a:r>
            <a:r>
              <a:rPr lang="it-IT" sz="3200" dirty="0"/>
              <a:t> imprese associate</a:t>
            </a:r>
          </a:p>
          <a:p>
            <a:pPr marL="269875" indent="-269875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200" b="1" dirty="0"/>
              <a:t>275.869</a:t>
            </a:r>
            <a:r>
              <a:rPr lang="it-IT" sz="3200" dirty="0"/>
              <a:t> addetti</a:t>
            </a:r>
          </a:p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200" b="1" dirty="0"/>
              <a:t>102,8 miliardi € </a:t>
            </a:r>
            <a:r>
              <a:rPr lang="it-IT" sz="3200" dirty="0"/>
              <a:t>Valore Aggiunto (VE-PD-RO-TV)</a:t>
            </a:r>
          </a:p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200" b="1" dirty="0"/>
              <a:t>38,3 miliardi € </a:t>
            </a:r>
            <a:r>
              <a:rPr lang="it-IT" sz="3200" dirty="0"/>
              <a:t>Export (VE-PD-RO-TV)</a:t>
            </a:r>
          </a:p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200" b="1" dirty="0"/>
              <a:t>Seconda</a:t>
            </a:r>
            <a:r>
              <a:rPr lang="it-IT" sz="3200" dirty="0"/>
              <a:t> territoriale di Confindustria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4D85F548-DD7C-64BB-C5B5-5C67FD441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404084"/>
              </p:ext>
            </p:extLst>
          </p:nvPr>
        </p:nvGraphicFramePr>
        <p:xfrm>
          <a:off x="541176" y="287964"/>
          <a:ext cx="1115008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5041">
                  <a:extLst>
                    <a:ext uri="{9D8B030D-6E8A-4147-A177-3AD203B41FA5}">
                      <a16:colId xmlns:a16="http://schemas.microsoft.com/office/drawing/2014/main" val="1109144832"/>
                    </a:ext>
                  </a:extLst>
                </a:gridCol>
                <a:gridCol w="5575041">
                  <a:extLst>
                    <a:ext uri="{9D8B030D-6E8A-4147-A177-3AD203B41FA5}">
                      <a16:colId xmlns:a16="http://schemas.microsoft.com/office/drawing/2014/main" val="3461012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0" dirty="0">
                          <a:solidFill>
                            <a:schemeClr val="tx1"/>
                          </a:solidFill>
                        </a:rPr>
                        <a:t>bilancio di mandato: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Confindustria Veneto Est oggi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15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93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7DEB7D-6513-D18A-19E9-83FAD588EBC1}"/>
              </a:ext>
            </a:extLst>
          </p:cNvPr>
          <p:cNvSpPr txBox="1"/>
          <p:nvPr/>
        </p:nvSpPr>
        <p:spPr>
          <a:xfrm>
            <a:off x="0" y="286292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/>
              <a:t>Leopoldo Destro </a:t>
            </a:r>
            <a:r>
              <a:rPr lang="it-IT" sz="3600" b="1" dirty="0">
                <a:solidFill>
                  <a:srgbClr val="FF0000"/>
                </a:solidFill>
              </a:rPr>
              <a:t>•</a:t>
            </a:r>
            <a:r>
              <a:rPr lang="it-IT" sz="4400" b="1" dirty="0"/>
              <a:t> Presidente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9513050-9F59-88F6-AE72-A18E811CB28A}"/>
              </a:ext>
            </a:extLst>
          </p:cNvPr>
          <p:cNvSpPr txBox="1"/>
          <p:nvPr/>
        </p:nvSpPr>
        <p:spPr>
          <a:xfrm>
            <a:off x="0" y="694756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4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bilancio di mandato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</a:t>
            </a:r>
            <a:r>
              <a:rPr lang="it-IT" sz="2800" b="1" dirty="0"/>
              <a:t>b</a:t>
            </a:r>
            <a:r>
              <a:rPr 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iennio 2023-2024</a:t>
            </a:r>
          </a:p>
        </p:txBody>
      </p:sp>
    </p:spTree>
    <p:extLst>
      <p:ext uri="{BB962C8B-B14F-4D97-AF65-F5344CB8AC3E}">
        <p14:creationId xmlns:p14="http://schemas.microsoft.com/office/powerpoint/2010/main" val="403385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B0F3DC-A706-73FE-7452-89EC7629B1D4}"/>
              </a:ext>
            </a:extLst>
          </p:cNvPr>
          <p:cNvSpPr txBox="1"/>
          <p:nvPr/>
        </p:nvSpPr>
        <p:spPr>
          <a:xfrm>
            <a:off x="1715962" y="2273974"/>
            <a:ext cx="884693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200" dirty="0"/>
              <a:t>Costruire la </a:t>
            </a:r>
            <a:r>
              <a:rPr lang="it-IT" sz="3200" b="1" dirty="0"/>
              <a:t>nuova identità associativa</a:t>
            </a:r>
            <a:endParaRPr lang="it-IT" sz="3200" dirty="0"/>
          </a:p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200" dirty="0"/>
              <a:t>Definire la </a:t>
            </a:r>
            <a:r>
              <a:rPr lang="it-IT" sz="3200" b="1" dirty="0"/>
              <a:t>Vision</a:t>
            </a:r>
            <a:endParaRPr lang="it-IT" sz="3200" dirty="0"/>
          </a:p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200" dirty="0"/>
              <a:t>Definire la </a:t>
            </a:r>
            <a:r>
              <a:rPr lang="it-IT" sz="3200" b="1" dirty="0"/>
              <a:t>Mission</a:t>
            </a:r>
            <a:endParaRPr lang="it-IT" sz="3200" dirty="0"/>
          </a:p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200" dirty="0"/>
              <a:t>Avviare </a:t>
            </a:r>
            <a:r>
              <a:rPr lang="it-IT" sz="3200" b="1" dirty="0"/>
              <a:t>azioni di rappresentanza sovraprovinciali</a:t>
            </a:r>
            <a:endParaRPr lang="it-IT" sz="3200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A9C63F53-8B6B-2B5A-7DF3-D1C2AF3F64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26580"/>
              </p:ext>
            </p:extLst>
          </p:nvPr>
        </p:nvGraphicFramePr>
        <p:xfrm>
          <a:off x="541176" y="287964"/>
          <a:ext cx="1115008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5041">
                  <a:extLst>
                    <a:ext uri="{9D8B030D-6E8A-4147-A177-3AD203B41FA5}">
                      <a16:colId xmlns:a16="http://schemas.microsoft.com/office/drawing/2014/main" val="1109144832"/>
                    </a:ext>
                  </a:extLst>
                </a:gridCol>
                <a:gridCol w="5575041">
                  <a:extLst>
                    <a:ext uri="{9D8B030D-6E8A-4147-A177-3AD203B41FA5}">
                      <a16:colId xmlns:a16="http://schemas.microsoft.com/office/drawing/2014/main" val="3461012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0" dirty="0">
                          <a:solidFill>
                            <a:schemeClr val="tx1"/>
                          </a:solidFill>
                        </a:rPr>
                        <a:t>bilancio di mandato: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gli obiettivi del biennio 2023-2024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15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93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B0F3DC-A706-73FE-7452-89EC7629B1D4}"/>
              </a:ext>
            </a:extLst>
          </p:cNvPr>
          <p:cNvSpPr txBox="1"/>
          <p:nvPr/>
        </p:nvSpPr>
        <p:spPr>
          <a:xfrm>
            <a:off x="1918071" y="2397948"/>
            <a:ext cx="83962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200" dirty="0"/>
              <a:t>Dalla provincia all’</a:t>
            </a:r>
            <a:r>
              <a:rPr lang="it-IT" sz="3200" b="1" dirty="0"/>
              <a:t>area vasta sovraprovinciale</a:t>
            </a:r>
            <a:endParaRPr lang="it-IT" sz="3200" dirty="0"/>
          </a:p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200" dirty="0"/>
              <a:t>Dalla pluralità all’</a:t>
            </a:r>
            <a:r>
              <a:rPr lang="it-IT" sz="3200" b="1" dirty="0"/>
              <a:t>unicità</a:t>
            </a:r>
            <a:endParaRPr lang="it-IT" sz="3200" dirty="0"/>
          </a:p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200" dirty="0"/>
              <a:t>Una organizzazione centralizzata a </a:t>
            </a:r>
            <a:r>
              <a:rPr lang="it-IT" sz="3200" b="1" dirty="0"/>
              <a:t>rete di sedi</a:t>
            </a:r>
            <a:endParaRPr lang="it-IT" sz="3200" dirty="0"/>
          </a:p>
          <a:p>
            <a:pPr marL="223838" indent="-223838">
              <a:buClr>
                <a:srgbClr val="FF0000"/>
              </a:buClr>
              <a:buFont typeface="Wingdings" pitchFamily="2" charset="2"/>
              <a:buChar char="§"/>
            </a:pPr>
            <a:r>
              <a:rPr lang="it-IT" sz="3200" dirty="0"/>
              <a:t>Dai servizi standard alla </a:t>
            </a:r>
            <a:r>
              <a:rPr lang="it-IT" sz="3200" b="1" dirty="0"/>
              <a:t>personalizzazione</a:t>
            </a:r>
            <a:endParaRPr lang="it-IT" sz="3200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A66F99CA-6E5E-164B-722D-F0843DE3F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215508"/>
              </p:ext>
            </p:extLst>
          </p:nvPr>
        </p:nvGraphicFramePr>
        <p:xfrm>
          <a:off x="541176" y="287964"/>
          <a:ext cx="1115008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5224">
                  <a:extLst>
                    <a:ext uri="{9D8B030D-6E8A-4147-A177-3AD203B41FA5}">
                      <a16:colId xmlns:a16="http://schemas.microsoft.com/office/drawing/2014/main" val="1109144832"/>
                    </a:ext>
                  </a:extLst>
                </a:gridCol>
                <a:gridCol w="6204858">
                  <a:extLst>
                    <a:ext uri="{9D8B030D-6E8A-4147-A177-3AD203B41FA5}">
                      <a16:colId xmlns:a16="http://schemas.microsoft.com/office/drawing/2014/main" val="3461012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0" dirty="0">
                          <a:solidFill>
                            <a:schemeClr val="tx1"/>
                          </a:solidFill>
                        </a:rPr>
                        <a:t>bilancio di mandato: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costruire una nuova identità associativa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15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99759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VE modello per Presentazione1" id="{A429D05E-F034-40FE-AB11-3155FF150609}" vid="{DE3B1175-33F8-4B39-B537-80D773F2BF9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6F64792D73F4489F8A26BF8A4875A1" ma:contentTypeVersion="15" ma:contentTypeDescription="Creare un nuovo documento." ma:contentTypeScope="" ma:versionID="18cfe7e45cbeb3463c35926260b23503">
  <xsd:schema xmlns:xsd="http://www.w3.org/2001/XMLSchema" xmlns:xs="http://www.w3.org/2001/XMLSchema" xmlns:p="http://schemas.microsoft.com/office/2006/metadata/properties" xmlns:ns2="b4aef0fc-f5d3-4a9f-bdab-fc0d1d3b6d43" xmlns:ns3="a3b9ee82-cbec-4926-b577-d039db5ed3aa" targetNamespace="http://schemas.microsoft.com/office/2006/metadata/properties" ma:root="true" ma:fieldsID="6e8172cf99c48acf7e19391dc85ae284" ns2:_="" ns3:_="">
    <xsd:import namespace="b4aef0fc-f5d3-4a9f-bdab-fc0d1d3b6d43"/>
    <xsd:import namespace="a3b9ee82-cbec-4926-b577-d039db5ed3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ef0fc-f5d3-4a9f-bdab-fc0d1d3b6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3e73c03f-66d9-4a0c-9020-e0a0b57c4c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9ee82-cbec-4926-b577-d039db5ed3a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68d3a5e-71ea-4b4c-950e-e3c2201c182a}" ma:internalName="TaxCatchAll" ma:showField="CatchAllData" ma:web="a3b9ee82-cbec-4926-b577-d039db5ed3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aef0fc-f5d3-4a9f-bdab-fc0d1d3b6d43">
      <Terms xmlns="http://schemas.microsoft.com/office/infopath/2007/PartnerControls"/>
    </lcf76f155ced4ddcb4097134ff3c332f>
    <TaxCatchAll xmlns="a3b9ee82-cbec-4926-b577-d039db5ed3a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28119A-3A8D-4F43-BB20-978016C254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aef0fc-f5d3-4a9f-bdab-fc0d1d3b6d43"/>
    <ds:schemaRef ds:uri="a3b9ee82-cbec-4926-b577-d039db5ed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5646B5-960C-44C1-9C02-FCDC272AD331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a3b9ee82-cbec-4926-b577-d039db5ed3aa"/>
    <ds:schemaRef ds:uri="http://purl.org/dc/dcmitype/"/>
    <ds:schemaRef ds:uri="b4aef0fc-f5d3-4a9f-bdab-fc0d1d3b6d4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8761353-4432-48F4-AF61-3E27A7AF10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2951</Words>
  <Application>Microsoft Office PowerPoint</Application>
  <PresentationFormat>Widescreen</PresentationFormat>
  <Paragraphs>182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Impact</vt:lpstr>
      <vt:lpstr>Wingdings</vt:lpstr>
      <vt:lpstr>1_Tema di Office</vt:lpstr>
      <vt:lpstr>2023-2024 un biennio di impegno per costruire Confindustria Veneto Est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Sandro Sanseverinati</cp:lastModifiedBy>
  <cp:revision>34</cp:revision>
  <cp:lastPrinted>2024-11-21T20:43:14Z</cp:lastPrinted>
  <dcterms:created xsi:type="dcterms:W3CDTF">2023-01-30T16:35:22Z</dcterms:created>
  <dcterms:modified xsi:type="dcterms:W3CDTF">2024-11-22T13:31:56Z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0x010100986F64792D73F4489F8A26BF8A4875A1</vt:lpwstr>
  </property>
  <property fmtid="{D5CDD505-2E9C-101B-9397-08002B2CF9AE}" pid="3" name="MediaServiceImageTags">
    <vt:lpwstr/>
  </property>
</Properties>
</file>